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7" r:id="rId3"/>
    <p:sldId id="273" r:id="rId4"/>
    <p:sldId id="274" r:id="rId5"/>
    <p:sldId id="264" r:id="rId6"/>
    <p:sldId id="259" r:id="rId7"/>
    <p:sldId id="276" r:id="rId8"/>
    <p:sldId id="277" r:id="rId9"/>
    <p:sldId id="278" r:id="rId10"/>
    <p:sldId id="275" r:id="rId11"/>
    <p:sldId id="27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4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208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BC6D82-D694-B544-A4B9-0BBFB34CC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52B560-2226-8547-A691-87B2CC852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A4FF0E-EE0F-0B4B-AF6C-CDD7D16B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9DAA0E-EEE9-B04E-9A42-7FC751E4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EBAB2D-7210-8144-AE74-7AC0E6A4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93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27A51-DEB6-B94E-A316-F870CAFBE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F0CE34-0B2A-E64E-B714-E284ACEF7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9BE876-79BB-CA46-9215-3C1FAF77C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48BE69-F641-A745-95C6-91CDEB184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F98323-B352-AB42-921B-2E5646A0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74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78BAA12-1D6C-DF4E-B089-DD718B998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329EC5A-211A-804C-96A0-F368D84D2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A7E49-D33F-8D4C-85F3-91E23746C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C9A1B6-5935-E24D-8BBB-BE09D9AC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BEF89A-A3F5-954E-82B9-29D3E2B2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4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D93DA-A8A8-5C4D-B83F-C92E3549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CCBB8B-4CAC-EB44-9A4C-1C2199846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1F568E-26DF-104A-A2EB-56EA9FCB0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333DE2-6A7B-3B41-887C-6008D92C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442460-D2E4-AE4C-A43A-EB4C09AC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08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0AF69-5E0B-6046-AFC4-742A863E1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A7A8BB-8837-BA47-A944-43754E037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1742AD-3331-7F49-9A0D-6494B102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A83FDE-1E95-9D49-AE1C-7522D035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5F792A-293C-494B-A743-8A03F1A08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07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F57BF-C5E7-D84A-BC45-67BCBA15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CCD878-21B2-6741-9DA9-7A6FD1884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50B8B0-BA79-044F-8757-2E8EAAB18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04D026-37A9-0B48-85D7-1EF15BA9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705719-0BBC-4745-BB1B-7816C36BE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898C4C-F049-7545-BF6B-D3378A0D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838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266E9-94CC-5740-8450-D278100DC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D9ED16-B5C4-3746-8F75-B8CB68EE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542FA6-8831-DA45-828F-5399EB7AB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AB41DA2-17EA-064F-85D1-772967C54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B6E2B0-8940-3245-B1FB-0A1E98D85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7EE43DF-3158-6E43-BFC1-320FAFD1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A6AB960-1EB2-DB42-B7DB-8EFDD33B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6852BC5-6020-CC4D-9EFB-487BFE7A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24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8507C-06E7-7940-BB2E-99FC9F3D3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7BE2126-82A3-B24B-9F46-C8ED3CEE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EA3AB8-1E4A-154F-91F2-7FA78083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7DA14E-E5BB-F54B-AC48-95F818F4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E640261-E701-BA4C-8F3C-01FBA46C5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0B35D71-10D3-EB4C-8147-F7B671B4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65F536-0A69-B44A-82F3-6ECDFAC1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72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383BA-C8BF-4547-9046-E7E66D46C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2F4AD0-C6DD-9E46-B984-35C040ED6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05740D-50FF-1943-BC31-886F61508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A207A2-1AEF-4743-A9DF-7ECF7B384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1C488C-DB5B-2B4C-8FED-918027D0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2C45F3-14C6-6048-BB48-0AA76D9BF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14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62053-ABBD-5747-8C66-6F217355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132AC2C-2E56-CF44-BB02-2E073605F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7E9414-0F1A-E84A-B6D3-C68B0B10A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33708F-982F-2147-BFA1-BC6B7445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FDD243-1AE5-9443-8C70-C75D629B0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8BCBF7-6A38-294D-8B51-AA897ED8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47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3AA92D-A8F1-FE40-A85F-C51B87B6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5C5256-E70B-E147-88AA-75BAB6B9F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6D9E47-7744-EE45-AFD8-DA4209BD3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3158C-B4C6-5D4A-A17C-936CFDC502EF}" type="datetimeFigureOut">
              <a:rPr lang="de-DE" smtClean="0"/>
              <a:t>19.02.20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62F696-B6BA-E744-937E-3A1E717ED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9DA992-4A7C-D445-933E-03F5DB527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D22DB-0014-FF42-A5A8-BAFBC483A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252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06B5812-A71C-3E4E-AAAA-2D8959E7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64" y="2534035"/>
            <a:ext cx="11063886" cy="2458225"/>
          </a:xfrm>
        </p:spPr>
        <p:txBody>
          <a:bodyPr>
            <a:normAutofit/>
          </a:bodyPr>
          <a:lstStyle/>
          <a:p>
            <a:pPr algn="ctr"/>
            <a:r>
              <a:rPr lang="de-DE" sz="7200" dirty="0">
                <a:latin typeface="+mn-lt"/>
                <a:cs typeface="Al Bayan Plain" pitchFamily="2" charset="-78"/>
              </a:rPr>
              <a:t>ÜBERFACHLICHE </a:t>
            </a:r>
            <a:br>
              <a:rPr lang="de-DE" sz="7200" dirty="0">
                <a:latin typeface="+mn-lt"/>
                <a:cs typeface="Al Bayan Plain" pitchFamily="2" charset="-78"/>
              </a:rPr>
            </a:br>
            <a:r>
              <a:rPr lang="de-DE" sz="7200" dirty="0">
                <a:latin typeface="+mn-lt"/>
                <a:cs typeface="Al Bayan Plain" pitchFamily="2" charset="-78"/>
              </a:rPr>
              <a:t>KOMPETENZEN</a:t>
            </a:r>
          </a:p>
        </p:txBody>
      </p:sp>
      <p:pic>
        <p:nvPicPr>
          <p:cNvPr id="5" name="Grafik 4" descr="Ein Bild, das Vogel, Blume enthält.&#10;&#10;Automatisch generierte Beschreibung">
            <a:extLst>
              <a:ext uri="{FF2B5EF4-FFF2-40B4-BE49-F238E27FC236}">
                <a16:creationId xmlns:a16="http://schemas.microsoft.com/office/drawing/2014/main" id="{6CA9CC67-CECF-4B48-AEFD-64AC07FCB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64" y="0"/>
            <a:ext cx="2623279" cy="262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548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8C4DAC5-4100-BD40-B931-0878D59C8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710" y="192096"/>
            <a:ext cx="3993480" cy="6375469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3257FDA6-D50B-0244-AA7F-23EF66609B90}"/>
              </a:ext>
            </a:extLst>
          </p:cNvPr>
          <p:cNvSpPr txBox="1"/>
          <p:nvPr/>
        </p:nvSpPr>
        <p:spPr>
          <a:xfrm>
            <a:off x="1958190" y="371683"/>
            <a:ext cx="3084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Eigene Ressourcen kennen &amp; nutzen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AFEE9C2-3772-A744-95D2-9766BBF617BD}"/>
              </a:ext>
            </a:extLst>
          </p:cNvPr>
          <p:cNvSpPr txBox="1"/>
          <p:nvPr/>
        </p:nvSpPr>
        <p:spPr>
          <a:xfrm>
            <a:off x="8922190" y="858095"/>
            <a:ext cx="2711518" cy="596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Selbständigkeit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E824CB9-FF47-9043-8B5A-759637A84168}"/>
              </a:ext>
            </a:extLst>
          </p:cNvPr>
          <p:cNvSpPr txBox="1"/>
          <p:nvPr/>
        </p:nvSpPr>
        <p:spPr>
          <a:xfrm>
            <a:off x="1884262" y="3087442"/>
            <a:ext cx="3027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Konfliktfähigkeit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DC27AF8-FAFB-7249-B2BD-0A36E49D0624}"/>
              </a:ext>
            </a:extLst>
          </p:cNvPr>
          <p:cNvSpPr txBox="1"/>
          <p:nvPr/>
        </p:nvSpPr>
        <p:spPr>
          <a:xfrm>
            <a:off x="8793938" y="2728899"/>
            <a:ext cx="2498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Umgang mit Vielfalt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C48C22D-2468-8F47-8C24-4B0AD1F4AAFB}"/>
              </a:ext>
            </a:extLst>
          </p:cNvPr>
          <p:cNvSpPr txBox="1"/>
          <p:nvPr/>
        </p:nvSpPr>
        <p:spPr>
          <a:xfrm>
            <a:off x="2070388" y="5139665"/>
            <a:ext cx="2793682" cy="596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Sprachfähigkeit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987AB15-9BC9-4249-AE3A-7F9229C6A7ED}"/>
              </a:ext>
            </a:extLst>
          </p:cNvPr>
          <p:cNvSpPr txBox="1"/>
          <p:nvPr/>
        </p:nvSpPr>
        <p:spPr>
          <a:xfrm>
            <a:off x="8749837" y="4899474"/>
            <a:ext cx="3142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Aufgaben und Probleme lösen</a:t>
            </a:r>
          </a:p>
        </p:txBody>
      </p:sp>
      <p:pic>
        <p:nvPicPr>
          <p:cNvPr id="10" name="Grafik 9" descr="Ein Bild, das Vogel, Blume enthält.&#10;&#10;Automatisch generierte Beschreibung">
            <a:extLst>
              <a:ext uri="{FF2B5EF4-FFF2-40B4-BE49-F238E27FC236}">
                <a16:creationId xmlns:a16="http://schemas.microsoft.com/office/drawing/2014/main" id="{B0C86B1C-0A39-4F43-ADE9-037E9ADD9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1941342" cy="194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9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Ein Bild, das Vogel, Blume enthält.&#10;&#10;Automatisch generierte Beschreibung">
            <a:extLst>
              <a:ext uri="{FF2B5EF4-FFF2-40B4-BE49-F238E27FC236}">
                <a16:creationId xmlns:a16="http://schemas.microsoft.com/office/drawing/2014/main" id="{5A295CC8-AFCE-A746-AB68-AC7FD157D9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1502" y="198328"/>
            <a:ext cx="6583680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troop_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23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 15" descr="14882996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848" y="0"/>
            <a:ext cx="9144000" cy="6858000"/>
          </a:xfrm>
          <a:prstGeom prst="rect">
            <a:avLst/>
          </a:prstGeom>
        </p:spPr>
      </p:pic>
      <p:pic>
        <p:nvPicPr>
          <p:cNvPr id="3" name="Grafik 2" descr="Ein Bild, das Vogel, Blume enthält.&#10;&#10;Automatisch generierte Beschreibung">
            <a:extLst>
              <a:ext uri="{FF2B5EF4-FFF2-40B4-BE49-F238E27FC236}">
                <a16:creationId xmlns:a16="http://schemas.microsoft.com/office/drawing/2014/main" id="{63E280F6-BFB8-394A-928E-C948B76F4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292"/>
            <a:ext cx="1617785" cy="161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502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66345" y="368009"/>
            <a:ext cx="7772400" cy="120559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b="1" dirty="0"/>
              <a:t>Lernerfolg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666345" y="3825443"/>
            <a:ext cx="7772400" cy="1058409"/>
          </a:xfrm>
          <a:prstGeom prst="rect">
            <a:avLst/>
          </a:prstGeom>
          <a:solidFill>
            <a:srgbClr val="77933C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/>
              <a:t>Aufmerksamkeit </a:t>
            </a:r>
            <a:r>
              <a:rPr lang="mr-IN" sz="3600" b="1" dirty="0"/>
              <a:t>–</a:t>
            </a:r>
            <a:r>
              <a:rPr lang="de-DE" sz="3600" b="1" dirty="0"/>
              <a:t> Gefühle </a:t>
            </a:r>
            <a:r>
              <a:rPr lang="mr-IN" sz="3600" b="1" dirty="0"/>
              <a:t>–</a:t>
            </a:r>
            <a:r>
              <a:rPr lang="de-DE" sz="3600" b="1" dirty="0"/>
              <a:t> Verhalten 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666345" y="5520268"/>
            <a:ext cx="7772400" cy="1112762"/>
          </a:xfrm>
          <a:prstGeom prst="rect">
            <a:avLst/>
          </a:prstGeom>
          <a:solidFill>
            <a:srgbClr val="9966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/>
              <a:t>Exekutive Funktionen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67552" y="4884325"/>
            <a:ext cx="5467048" cy="636416"/>
          </a:xfrm>
          <a:prstGeom prst="rect">
            <a:avLst/>
          </a:prstGeom>
          <a:solidFill>
            <a:srgbClr val="FFFF0A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 </a:t>
            </a:r>
            <a:r>
              <a:rPr lang="de-DE" sz="3200" dirty="0"/>
              <a:t> steuern </a:t>
            </a: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4667552" y="3189027"/>
            <a:ext cx="5467048" cy="640389"/>
          </a:xfrm>
          <a:prstGeom prst="rect">
            <a:avLst/>
          </a:prstGeom>
          <a:solidFill>
            <a:srgbClr val="FFFF0A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 </a:t>
            </a:r>
            <a:r>
              <a:rPr lang="de-DE" sz="3200" dirty="0"/>
              <a:t> sind Grundlage für die </a:t>
            </a: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4667552" y="1574076"/>
            <a:ext cx="5467048" cy="641047"/>
          </a:xfrm>
          <a:prstGeom prst="rect">
            <a:avLst/>
          </a:prstGeom>
          <a:solidFill>
            <a:srgbClr val="FFFF0A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 </a:t>
            </a:r>
            <a:r>
              <a:rPr lang="de-DE" sz="3200" dirty="0"/>
              <a:t> ist </a:t>
            </a:r>
            <a:r>
              <a:rPr lang="de-DE" sz="3000" dirty="0"/>
              <a:t>bedeutsam für den</a:t>
            </a: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3666345" y="2198050"/>
            <a:ext cx="7772400" cy="990977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/>
              <a:t>Selbstregulation</a:t>
            </a:r>
          </a:p>
        </p:txBody>
      </p:sp>
      <p:pic>
        <p:nvPicPr>
          <p:cNvPr id="9" name="Grafik 8" descr="Ein Bild, das Vogel, Blume enthält.&#10;&#10;Automatisch generierte Beschreibung">
            <a:extLst>
              <a:ext uri="{FF2B5EF4-FFF2-40B4-BE49-F238E27FC236}">
                <a16:creationId xmlns:a16="http://schemas.microsoft.com/office/drawing/2014/main" id="{57B51544-C816-5D41-AA31-24E199FD6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23279" cy="2623279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E970B7F-B6D5-4E4B-89FC-C2DE9119309B}"/>
              </a:ext>
            </a:extLst>
          </p:cNvPr>
          <p:cNvSpPr txBox="1"/>
          <p:nvPr/>
        </p:nvSpPr>
        <p:spPr>
          <a:xfrm>
            <a:off x="1633928" y="44520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841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1881" y="316565"/>
            <a:ext cx="8715532" cy="1325563"/>
          </a:xfrm>
          <a:ln>
            <a:solidFill>
              <a:srgbClr val="FFFFFF"/>
            </a:solidFill>
          </a:ln>
        </p:spPr>
        <p:txBody>
          <a:bodyPr/>
          <a:lstStyle/>
          <a:p>
            <a:pPr algn="ctr"/>
            <a:r>
              <a:rPr lang="de-DE" b="1" dirty="0"/>
              <a:t>Exekutive Funktionen und der IQ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IQ = Motor </a:t>
            </a:r>
          </a:p>
          <a:p>
            <a:pPr marL="0" indent="0" algn="ctr">
              <a:buNone/>
            </a:pPr>
            <a:r>
              <a:rPr lang="de-DE" dirty="0" err="1"/>
              <a:t>eF</a:t>
            </a:r>
            <a:r>
              <a:rPr lang="de-DE" dirty="0"/>
              <a:t> = Steuermann</a:t>
            </a:r>
          </a:p>
          <a:p>
            <a:pPr algn="ctr"/>
            <a:endParaRPr lang="de-DE" dirty="0"/>
          </a:p>
          <a:p>
            <a:pPr marL="0" indent="0" algn="ctr">
              <a:buNone/>
            </a:pPr>
            <a:r>
              <a:rPr lang="de-DE" dirty="0"/>
              <a:t>Einem schlechten Steuermann nützt ein guter Motor wenig.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Ein guter Steuermann kommt auch mit einem schwachen Motor an sein Ziel.</a:t>
            </a:r>
          </a:p>
        </p:txBody>
      </p:sp>
      <p:pic>
        <p:nvPicPr>
          <p:cNvPr id="4" name="Grafik 3" descr="Ein Bild, das Vogel, Blume enthält.&#10;&#10;Automatisch generierte Beschreibung">
            <a:extLst>
              <a:ext uri="{FF2B5EF4-FFF2-40B4-BE49-F238E27FC236}">
                <a16:creationId xmlns:a16="http://schemas.microsoft.com/office/drawing/2014/main" id="{FCBAF36C-62CC-0444-9690-97E62DED4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4" y="0"/>
            <a:ext cx="2623279" cy="262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9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23278" y="365125"/>
            <a:ext cx="9137313" cy="1325563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/>
              <a:t>Wie können exekutive Funktionen gefördert werden?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868614" y="1505243"/>
            <a:ext cx="7485185" cy="467172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                        </a:t>
            </a:r>
          </a:p>
          <a:p>
            <a:pPr marL="0" indent="0" algn="ctr">
              <a:buNone/>
            </a:pPr>
            <a:r>
              <a:rPr lang="de-DE" dirty="0"/>
              <a:t>Gelegenheiten schaffen</a:t>
            </a:r>
          </a:p>
        </p:txBody>
      </p:sp>
      <p:pic>
        <p:nvPicPr>
          <p:cNvPr id="5" name="Bild 4" descr="Hirntraining-Fotolia1CCCs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864" y="1665820"/>
            <a:ext cx="4172858" cy="3526359"/>
          </a:xfrm>
          <a:prstGeom prst="rect">
            <a:avLst/>
          </a:prstGeom>
        </p:spPr>
      </p:pic>
      <p:pic>
        <p:nvPicPr>
          <p:cNvPr id="6" name="Grafik 5" descr="Ein Bild, das Vogel, Blume enthält.&#10;&#10;Automatisch generierte Beschreibung">
            <a:extLst>
              <a:ext uri="{FF2B5EF4-FFF2-40B4-BE49-F238E27FC236}">
                <a16:creationId xmlns:a16="http://schemas.microsoft.com/office/drawing/2014/main" id="{3104F05F-335A-E741-89B9-AC1DD6E17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23279" cy="262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2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23278" y="365125"/>
            <a:ext cx="9137313" cy="1325563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/>
              <a:t>Wie können exekutive Funktionen gefördert werden?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868614" y="1505243"/>
            <a:ext cx="7485185" cy="467172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                        </a:t>
            </a:r>
          </a:p>
          <a:p>
            <a:pPr marL="0" indent="0" algn="ctr">
              <a:buNone/>
            </a:pPr>
            <a:r>
              <a:rPr lang="de-DE" dirty="0"/>
              <a:t>positive Emotionen wecken</a:t>
            </a:r>
          </a:p>
        </p:txBody>
      </p:sp>
      <p:pic>
        <p:nvPicPr>
          <p:cNvPr id="6" name="Grafik 5" descr="Ein Bild, das Vogel, Blume enthält.&#10;&#10;Automatisch generierte Beschreibung">
            <a:extLst>
              <a:ext uri="{FF2B5EF4-FFF2-40B4-BE49-F238E27FC236}">
                <a16:creationId xmlns:a16="http://schemas.microsoft.com/office/drawing/2014/main" id="{3104F05F-335A-E741-89B9-AC1DD6E17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23279" cy="2623279"/>
          </a:xfrm>
          <a:prstGeom prst="rect">
            <a:avLst/>
          </a:prstGeom>
        </p:spPr>
      </p:pic>
      <p:pic>
        <p:nvPicPr>
          <p:cNvPr id="7" name="Bild 2" descr="Fotolia_67192617_XS.jpg">
            <a:extLst>
              <a:ext uri="{FF2B5EF4-FFF2-40B4-BE49-F238E27FC236}">
                <a16:creationId xmlns:a16="http://schemas.microsoft.com/office/drawing/2014/main" id="{A6BE8ABD-8722-794A-BA42-6FED59EDE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932" y="1690688"/>
            <a:ext cx="5214728" cy="348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843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23278" y="365125"/>
            <a:ext cx="9137313" cy="1325563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/>
              <a:t>Wie können exekutive Funktionen gefördert werden?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868614" y="1505243"/>
            <a:ext cx="7485185" cy="467172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                        </a:t>
            </a:r>
          </a:p>
          <a:p>
            <a:pPr marL="0" indent="0" algn="ctr">
              <a:buNone/>
            </a:pPr>
            <a:r>
              <a:rPr lang="de-DE" dirty="0"/>
              <a:t>Herausforderungen bieten</a:t>
            </a:r>
          </a:p>
        </p:txBody>
      </p:sp>
      <p:pic>
        <p:nvPicPr>
          <p:cNvPr id="6" name="Grafik 5" descr="Ein Bild, das Vogel, Blume enthält.&#10;&#10;Automatisch generierte Beschreibung">
            <a:extLst>
              <a:ext uri="{FF2B5EF4-FFF2-40B4-BE49-F238E27FC236}">
                <a16:creationId xmlns:a16="http://schemas.microsoft.com/office/drawing/2014/main" id="{3104F05F-335A-E741-89B9-AC1DD6E17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23279" cy="2623279"/>
          </a:xfrm>
          <a:prstGeom prst="rect">
            <a:avLst/>
          </a:prstGeom>
        </p:spPr>
      </p:pic>
      <p:pic>
        <p:nvPicPr>
          <p:cNvPr id="8" name="Bild 5" descr="VierNull_Grafiken_Herausforderung_small.jpg">
            <a:extLst>
              <a:ext uri="{FF2B5EF4-FFF2-40B4-BE49-F238E27FC236}">
                <a16:creationId xmlns:a16="http://schemas.microsoft.com/office/drawing/2014/main" id="{8CE4B44B-4E96-3943-A464-6902C3C52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872" y="1833562"/>
            <a:ext cx="5672667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15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23278" y="365125"/>
            <a:ext cx="9137313" cy="1325563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/>
              <a:t>Wie können exekutive Funktionen gefördert werden?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868614" y="1505243"/>
            <a:ext cx="7485185" cy="467172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                        </a:t>
            </a:r>
          </a:p>
          <a:p>
            <a:pPr marL="0" indent="0" algn="ctr">
              <a:buNone/>
            </a:pPr>
            <a:r>
              <a:rPr lang="de-DE" dirty="0"/>
              <a:t>soziale Situationen schaffen</a:t>
            </a:r>
          </a:p>
        </p:txBody>
      </p:sp>
      <p:pic>
        <p:nvPicPr>
          <p:cNvPr id="6" name="Grafik 5" descr="Ein Bild, das Vogel, Blume enthält.&#10;&#10;Automatisch generierte Beschreibung">
            <a:extLst>
              <a:ext uri="{FF2B5EF4-FFF2-40B4-BE49-F238E27FC236}">
                <a16:creationId xmlns:a16="http://schemas.microsoft.com/office/drawing/2014/main" id="{3104F05F-335A-E741-89B9-AC1DD6E17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23279" cy="2623279"/>
          </a:xfrm>
          <a:prstGeom prst="rect">
            <a:avLst/>
          </a:prstGeom>
        </p:spPr>
      </p:pic>
      <p:pic>
        <p:nvPicPr>
          <p:cNvPr id="7" name="Bild 2" descr="Uebersicht_Ausklangspiele1.jpg">
            <a:extLst>
              <a:ext uri="{FF2B5EF4-FFF2-40B4-BE49-F238E27FC236}">
                <a16:creationId xmlns:a16="http://schemas.microsoft.com/office/drawing/2014/main" id="{EB5732E3-5356-8F41-B6D1-0EDF2B3B47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661" y="2055813"/>
            <a:ext cx="4641090" cy="301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Macintosh PowerPoint</Application>
  <PresentationFormat>Breitbild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ÜBERFACHLICHE  KOMPETENZEN</vt:lpstr>
      <vt:lpstr>PowerPoint-Präsentation</vt:lpstr>
      <vt:lpstr>PowerPoint-Präsentation</vt:lpstr>
      <vt:lpstr>Lernerfolg</vt:lpstr>
      <vt:lpstr>Exekutive Funktionen und der IQ</vt:lpstr>
      <vt:lpstr>Wie können exekutive Funktionen gefördert werden?</vt:lpstr>
      <vt:lpstr>Wie können exekutive Funktionen gefördert werden?</vt:lpstr>
      <vt:lpstr>Wie können exekutive Funktionen gefördert werden?</vt:lpstr>
      <vt:lpstr>Wie können exekutive Funktionen gefördert werden?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Schneider</dc:creator>
  <cp:lastModifiedBy>Peter Reuteler</cp:lastModifiedBy>
  <cp:revision>10</cp:revision>
  <dcterms:created xsi:type="dcterms:W3CDTF">2020-01-17T15:02:39Z</dcterms:created>
  <dcterms:modified xsi:type="dcterms:W3CDTF">2020-02-19T15:37:51Z</dcterms:modified>
</cp:coreProperties>
</file>